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60" r:id="rId4"/>
    <p:sldId id="261" r:id="rId5"/>
    <p:sldId id="262" r:id="rId6"/>
    <p:sldId id="259" r:id="rId7"/>
    <p:sldId id="263" r:id="rId8"/>
    <p:sldId id="264" r:id="rId9"/>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A7D8AA-C1FE-402A-8410-3DA40E494770}" type="datetimeFigureOut">
              <a:rPr lang="hr-HR" smtClean="0"/>
              <a:pPr/>
              <a:t>13.5.2011.</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9E59C3-C920-449E-92C0-96858D67EF76}" type="slidenum">
              <a:rPr lang="hr-HR" smtClean="0"/>
              <a:pPr/>
              <a:t>‹#›</a:t>
            </a:fld>
            <a:endParaRPr lang="hr-H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6A68E5-08C8-494E-81C7-AF62BBB80E95}"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13.5.2011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13.5.2011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13.5.2011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13.5.2011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13.5.2011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13.5.2011</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FDC1A071-2A74-455A-A49A-8BB21E4AC2F6}" type="datetimeFigureOut">
              <a:rPr lang="sr-Latn-CS" smtClean="0"/>
              <a:pPr/>
              <a:t>13.5.2011</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2"/>
          <p:cNvSpPr>
            <a:spLocks noGrp="1"/>
          </p:cNvSpPr>
          <p:nvPr>
            <p:ph type="dt" sz="half" idx="10"/>
          </p:nvPr>
        </p:nvSpPr>
        <p:spPr/>
        <p:txBody>
          <a:bodyPr/>
          <a:lstStyle/>
          <a:p>
            <a:fld id="{FDC1A071-2A74-455A-A49A-8BB21E4AC2F6}" type="datetimeFigureOut">
              <a:rPr lang="sr-Latn-CS" smtClean="0"/>
              <a:pPr/>
              <a:t>13.5.2011</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FDC1A071-2A74-455A-A49A-8BB21E4AC2F6}" type="datetimeFigureOut">
              <a:rPr lang="sr-Latn-CS" smtClean="0"/>
              <a:pPr/>
              <a:t>13.5.2011</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13.5.2011</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13.5.2011</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C1A071-2A74-455A-A49A-8BB21E4AC2F6}" type="datetimeFigureOut">
              <a:rPr lang="sr-Latn-CS" smtClean="0"/>
              <a:pPr/>
              <a:t>13.5.2011</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DD72BF-B849-4E00-8E72-529104776363}"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hr-HR" sz="4800" dirty="0" smtClean="0">
                <a:latin typeface="Arial" pitchFamily="34" charset="0"/>
                <a:cs typeface="Arial" pitchFamily="34" charset="0"/>
              </a:rPr>
              <a:t>Recenzija znanstvenog rada</a:t>
            </a:r>
            <a:endParaRPr lang="en-US" sz="4800" dirty="0">
              <a:latin typeface="Arial" pitchFamily="34" charset="0"/>
              <a:cs typeface="Arial" pitchFamily="34" charset="0"/>
            </a:endParaRPr>
          </a:p>
        </p:txBody>
      </p:sp>
      <p:sp>
        <p:nvSpPr>
          <p:cNvPr id="4" name="Subtitle 3"/>
          <p:cNvSpPr>
            <a:spLocks noGrp="1"/>
          </p:cNvSpPr>
          <p:nvPr>
            <p:ph type="subTitle" idx="1"/>
          </p:nvPr>
        </p:nvSpPr>
        <p:spPr>
          <a:xfrm>
            <a:off x="1331640" y="4437112"/>
            <a:ext cx="6400800" cy="1752600"/>
          </a:xfrm>
        </p:spPr>
        <p:txBody>
          <a:bodyPr>
            <a:normAutofit/>
          </a:bodyPr>
          <a:lstStyle/>
          <a:p>
            <a:r>
              <a:rPr lang="hr-HR" sz="2000" dirty="0" smtClean="0">
                <a:solidFill>
                  <a:srgbClr val="43939B"/>
                </a:solidFill>
                <a:latin typeface="Arial" pitchFamily="34" charset="0"/>
                <a:cs typeface="Arial" pitchFamily="34" charset="0"/>
              </a:rPr>
              <a:t>Dr. </a:t>
            </a:r>
            <a:r>
              <a:rPr lang="hr-HR" sz="2000" dirty="0" err="1" smtClean="0">
                <a:solidFill>
                  <a:srgbClr val="43939B"/>
                </a:solidFill>
                <a:latin typeface="Arial" pitchFamily="34" charset="0"/>
                <a:cs typeface="Arial" pitchFamily="34" charset="0"/>
              </a:rPr>
              <a:t>sc</a:t>
            </a:r>
            <a:r>
              <a:rPr lang="hr-HR" sz="2000" dirty="0" smtClean="0">
                <a:solidFill>
                  <a:srgbClr val="43939B"/>
                </a:solidFill>
                <a:latin typeface="Arial" pitchFamily="34" charset="0"/>
                <a:cs typeface="Arial" pitchFamily="34" charset="0"/>
              </a:rPr>
              <a:t>. Dario Sambunjak, dr. med.</a:t>
            </a:r>
          </a:p>
          <a:p>
            <a:endParaRPr lang="hr-HR" sz="2000" dirty="0" smtClean="0">
              <a:solidFill>
                <a:srgbClr val="43939B"/>
              </a:solidFill>
              <a:latin typeface="Arial" pitchFamily="34" charset="0"/>
              <a:cs typeface="Arial" pitchFamily="34" charset="0"/>
            </a:endParaRPr>
          </a:p>
          <a:p>
            <a:r>
              <a:rPr lang="hr-HR" sz="1600" dirty="0" smtClean="0">
                <a:solidFill>
                  <a:srgbClr val="43939B"/>
                </a:solidFill>
                <a:latin typeface="Arial" pitchFamily="34" charset="0"/>
                <a:cs typeface="Arial" pitchFamily="34" charset="0"/>
              </a:rPr>
              <a:t>Poslijediplomski studij TRIBE</a:t>
            </a:r>
          </a:p>
          <a:p>
            <a:r>
              <a:rPr lang="hr-HR" sz="1600" dirty="0" smtClean="0">
                <a:solidFill>
                  <a:srgbClr val="43939B"/>
                </a:solidFill>
                <a:latin typeface="Arial" pitchFamily="34" charset="0"/>
                <a:cs typeface="Arial" pitchFamily="34" charset="0"/>
              </a:rPr>
              <a:t>Medicinski fakultet Sveučilišta u Splitu</a:t>
            </a:r>
            <a:endParaRPr lang="en-US" sz="1600" dirty="0">
              <a:solidFill>
                <a:srgbClr val="43939B"/>
              </a:solidFill>
              <a:latin typeface="Arial" pitchFamily="34" charset="0"/>
              <a:cs typeface="Arial" pitchFamily="34" charset="0"/>
            </a:endParaRPr>
          </a:p>
        </p:txBody>
      </p:sp>
      <p:pic>
        <p:nvPicPr>
          <p:cNvPr id="1026" name="Picture 1"/>
          <p:cNvPicPr>
            <a:picLocks noChangeAspect="1" noChangeArrowheads="1"/>
          </p:cNvPicPr>
          <p:nvPr/>
        </p:nvPicPr>
        <p:blipFill>
          <a:blip r:embed="rId3" cstate="screen"/>
          <a:srcRect/>
          <a:stretch>
            <a:fillRect/>
          </a:stretch>
        </p:blipFill>
        <p:spPr bwMode="auto">
          <a:xfrm>
            <a:off x="6308725" y="95250"/>
            <a:ext cx="1435283" cy="1547800"/>
          </a:xfrm>
          <a:prstGeom prst="rect">
            <a:avLst/>
          </a:prstGeom>
          <a:noFill/>
          <a:ln w="9525">
            <a:noFill/>
            <a:miter lim="800000"/>
            <a:headEnd/>
            <a:tailEnd/>
          </a:ln>
        </p:spPr>
      </p:pic>
      <p:pic>
        <p:nvPicPr>
          <p:cNvPr id="1027" name="Picture 1" descr="M_color_LQ"/>
          <p:cNvPicPr>
            <a:picLocks noChangeAspect="1" noChangeArrowheads="1"/>
          </p:cNvPicPr>
          <p:nvPr/>
        </p:nvPicPr>
        <p:blipFill>
          <a:blip r:embed="rId4" cstate="screen"/>
          <a:srcRect/>
          <a:stretch>
            <a:fillRect/>
          </a:stretch>
        </p:blipFill>
        <p:spPr bwMode="auto">
          <a:xfrm>
            <a:off x="898525" y="295275"/>
            <a:ext cx="1399607" cy="1202015"/>
          </a:xfrm>
          <a:prstGeom prst="rect">
            <a:avLst/>
          </a:prstGeom>
          <a:noFill/>
          <a:ln w="9525">
            <a:noFill/>
            <a:miter lim="800000"/>
            <a:headEnd/>
            <a:tailEnd/>
          </a:ln>
        </p:spPr>
      </p:pic>
      <p:sp>
        <p:nvSpPr>
          <p:cNvPr id="7" name="TextBox 6"/>
          <p:cNvSpPr txBox="1"/>
          <p:nvPr/>
        </p:nvSpPr>
        <p:spPr>
          <a:xfrm>
            <a:off x="2987824" y="500042"/>
            <a:ext cx="3000396" cy="646331"/>
          </a:xfrm>
          <a:prstGeom prst="rect">
            <a:avLst/>
          </a:prstGeom>
          <a:noFill/>
        </p:spPr>
        <p:txBody>
          <a:bodyPr wrap="square" rtlCol="0">
            <a:spAutoFit/>
          </a:bodyPr>
          <a:lstStyle/>
          <a:p>
            <a:r>
              <a:rPr lang="hr-HR" dirty="0" smtClean="0">
                <a:latin typeface="Arial" pitchFamily="34" charset="0"/>
                <a:cs typeface="Arial" pitchFamily="34" charset="0"/>
              </a:rPr>
              <a:t>Katedra za istraživanja u biomedicini i zdravstvu</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Peer</a:t>
            </a:r>
            <a:r>
              <a:rPr lang="hr-HR" dirty="0" smtClean="0"/>
              <a:t> Review </a:t>
            </a:r>
            <a:r>
              <a:rPr lang="hr-HR" dirty="0" err="1" smtClean="0"/>
              <a:t>Survey</a:t>
            </a:r>
            <a:r>
              <a:rPr lang="hr-HR" dirty="0" smtClean="0"/>
              <a:t> (2009.) </a:t>
            </a:r>
            <a:endParaRPr lang="hr-HR" dirty="0"/>
          </a:p>
        </p:txBody>
      </p:sp>
      <p:sp>
        <p:nvSpPr>
          <p:cNvPr id="3" name="Content Placeholder 2"/>
          <p:cNvSpPr>
            <a:spLocks noGrp="1"/>
          </p:cNvSpPr>
          <p:nvPr>
            <p:ph idx="1"/>
          </p:nvPr>
        </p:nvSpPr>
        <p:spPr/>
        <p:txBody>
          <a:bodyPr>
            <a:normAutofit lnSpcReduction="10000"/>
          </a:bodyPr>
          <a:lstStyle/>
          <a:p>
            <a:pPr>
              <a:buNone/>
            </a:pPr>
            <a:r>
              <a:rPr lang="hr-HR" sz="2400" dirty="0" smtClean="0"/>
              <a:t>40.000 ispitanika slučajno odabranih iz ISI baze autora, 4037 je odgovorilo</a:t>
            </a:r>
          </a:p>
          <a:p>
            <a:pPr>
              <a:buNone/>
            </a:pPr>
            <a:endParaRPr lang="hr-HR" sz="2400" dirty="0" smtClean="0"/>
          </a:p>
          <a:p>
            <a:pPr>
              <a:buNone/>
            </a:pPr>
            <a:r>
              <a:rPr lang="hr-HR" sz="2400" b="1" dirty="0" smtClean="0"/>
              <a:t>REZULTATI:</a:t>
            </a:r>
          </a:p>
          <a:p>
            <a:pPr>
              <a:buNone/>
            </a:pPr>
            <a:endParaRPr lang="hr-HR" sz="2400" dirty="0" smtClean="0"/>
          </a:p>
          <a:p>
            <a:r>
              <a:rPr lang="hr-HR" sz="2400" dirty="0" smtClean="0"/>
              <a:t>84% smatra da bez recenzija ne bi bilo kontrole u znanstvenoj komunikaciji</a:t>
            </a:r>
          </a:p>
          <a:p>
            <a:r>
              <a:rPr lang="hr-HR" sz="2400" dirty="0" smtClean="0"/>
              <a:t>32% smatra da je recenzija najbolji način kontrole koji se može postići</a:t>
            </a:r>
          </a:p>
          <a:p>
            <a:r>
              <a:rPr lang="hr-HR" sz="2400" dirty="0" smtClean="0"/>
              <a:t>91% smatra da je recenzija poboljšala njihov zadnji objavljeni rad</a:t>
            </a:r>
          </a:p>
          <a:p>
            <a:pPr>
              <a:buNone/>
            </a:pPr>
            <a:endParaRPr lang="hr-H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Kako odgovoriti na recenziju?</a:t>
            </a:r>
            <a:endParaRPr lang="hr-HR" dirty="0"/>
          </a:p>
        </p:txBody>
      </p:sp>
      <p:sp>
        <p:nvSpPr>
          <p:cNvPr id="3" name="Content Placeholder 2"/>
          <p:cNvSpPr>
            <a:spLocks noGrp="1"/>
          </p:cNvSpPr>
          <p:nvPr>
            <p:ph idx="1"/>
          </p:nvPr>
        </p:nvSpPr>
        <p:spPr>
          <a:xfrm>
            <a:off x="734888" y="2204864"/>
            <a:ext cx="8229600" cy="892696"/>
          </a:xfrm>
        </p:spPr>
        <p:txBody>
          <a:bodyPr/>
          <a:lstStyle/>
          <a:p>
            <a:pPr>
              <a:buNone/>
            </a:pPr>
            <a:r>
              <a:rPr lang="hr-HR" dirty="0" smtClean="0"/>
              <a:t>“</a:t>
            </a:r>
            <a:r>
              <a:rPr lang="hr-HR" dirty="0" err="1" smtClean="0"/>
              <a:t>We</a:t>
            </a:r>
            <a:r>
              <a:rPr lang="hr-HR" dirty="0" smtClean="0"/>
              <a:t> </a:t>
            </a:r>
            <a:r>
              <a:rPr lang="hr-HR" dirty="0" err="1" smtClean="0"/>
              <a:t>answered</a:t>
            </a:r>
            <a:r>
              <a:rPr lang="hr-HR" dirty="0" smtClean="0"/>
              <a:t> all </a:t>
            </a:r>
            <a:r>
              <a:rPr lang="hr-HR" dirty="0" err="1" smtClean="0"/>
              <a:t>the</a:t>
            </a:r>
            <a:r>
              <a:rPr lang="hr-HR" dirty="0" smtClean="0"/>
              <a:t> </a:t>
            </a:r>
            <a:r>
              <a:rPr lang="hr-HR" dirty="0" err="1" smtClean="0"/>
              <a:t>reviewers</a:t>
            </a:r>
            <a:r>
              <a:rPr lang="hr-HR" dirty="0" smtClean="0"/>
              <a:t>’ </a:t>
            </a:r>
            <a:r>
              <a:rPr lang="hr-HR" dirty="0" err="1" smtClean="0"/>
              <a:t>comments</a:t>
            </a:r>
            <a:r>
              <a:rPr lang="hr-HR" dirty="0" smtClean="0"/>
              <a:t>.”</a:t>
            </a:r>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549275"/>
            <a:ext cx="8229600" cy="5576888"/>
          </a:xfrm>
        </p:spPr>
        <p:txBody>
          <a:bodyPr>
            <a:normAutofit fontScale="70000" lnSpcReduction="20000"/>
          </a:bodyPr>
          <a:lstStyle/>
          <a:p>
            <a:r>
              <a:rPr lang="hr-HR" dirty="0" smtClean="0"/>
              <a:t>Nabrojite sve primjedbe urednika (ako ih je bilo), te ispod svake primjedbe ponudite svoj odgovor i navedite točno mjesto u tekstu članka koje je promijenjeno ili nadopunjeno. </a:t>
            </a:r>
            <a:endParaRPr lang="hr-HR" dirty="0" smtClean="0"/>
          </a:p>
          <a:p>
            <a:pPr>
              <a:buNone/>
            </a:pPr>
            <a:endParaRPr lang="hr-HR" sz="1400" dirty="0" smtClean="0"/>
          </a:p>
          <a:p>
            <a:r>
              <a:rPr lang="hr-HR" dirty="0" smtClean="0"/>
              <a:t>To isto učinite za sve primjedbe i komentare recenzenata. </a:t>
            </a:r>
            <a:endParaRPr lang="hr-HR" dirty="0" smtClean="0"/>
          </a:p>
          <a:p>
            <a:endParaRPr lang="hr-HR" sz="1400" dirty="0" smtClean="0"/>
          </a:p>
          <a:p>
            <a:r>
              <a:rPr lang="hr-HR" dirty="0" smtClean="0"/>
              <a:t>Ako se ne slažete s nekim od uredničkih ili recenzentskih komentara, objasnite zašto se ne slažete. Ako je to prikladno, pojasnite to isto i u samom članku - urednici žele da objašnjenje koje ste ponudili recenzentima bude dostupno i svim čitateljima. </a:t>
            </a:r>
            <a:endParaRPr lang="hr-HR" dirty="0" smtClean="0"/>
          </a:p>
          <a:p>
            <a:pPr>
              <a:buNone/>
            </a:pPr>
            <a:endParaRPr lang="hr-HR" sz="1400" dirty="0" smtClean="0"/>
          </a:p>
          <a:p>
            <a:r>
              <a:rPr lang="hr-HR" dirty="0" smtClean="0"/>
              <a:t>Nipošto ne zanemarujte primjedbe ili komentare! Morate odgovoriti na SVAKU primjedbu urednika i SVIH recenzenata. </a:t>
            </a:r>
            <a:endParaRPr lang="hr-HR" dirty="0" smtClean="0"/>
          </a:p>
          <a:p>
            <a:endParaRPr lang="hr-HR" sz="1400" dirty="0" smtClean="0"/>
          </a:p>
          <a:p>
            <a:r>
              <a:rPr lang="hr-HR" dirty="0" smtClean="0"/>
              <a:t>Poštujte rok koji vam je uredništvo postavilo za slanje revidirane verzije članka. </a:t>
            </a:r>
            <a:endParaRPr lang="hr-HR" dirty="0" smtClean="0"/>
          </a:p>
          <a:p>
            <a:endParaRPr lang="hr-HR" sz="1600" dirty="0" smtClean="0"/>
          </a:p>
          <a:p>
            <a:r>
              <a:rPr lang="hr-HR" dirty="0" smtClean="0"/>
              <a:t>Budite svjesni da zahtjev za revizijom članka nije jamstvo da će članak u konačnici biti i prihvaćen. No, ako sve napravite prema formuli koju smo vam dali, veliki su izgledi da ćete na kraju imati razloga za slavlje. </a:t>
            </a:r>
          </a:p>
          <a:p>
            <a:pPr>
              <a:buNone/>
            </a:pPr>
            <a:endParaRPr lang="hr-H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649491"/>
          </a:xfrm>
        </p:spPr>
        <p:txBody>
          <a:bodyPr>
            <a:noAutofit/>
          </a:bodyPr>
          <a:lstStyle/>
          <a:p>
            <a:pPr>
              <a:buNone/>
            </a:pPr>
            <a:r>
              <a:rPr lang="en-US" sz="1600" b="1" dirty="0" smtClean="0"/>
              <a:t>Comments of Reviewer </a:t>
            </a:r>
            <a:r>
              <a:rPr lang="en-US" sz="1600" b="1" dirty="0" smtClean="0"/>
              <a:t>1</a:t>
            </a:r>
            <a:endParaRPr lang="hr-HR" sz="1600" b="1" dirty="0" smtClean="0"/>
          </a:p>
          <a:p>
            <a:pPr>
              <a:buNone/>
            </a:pPr>
            <a:endParaRPr lang="en-US" sz="1600" dirty="0" smtClean="0"/>
          </a:p>
          <a:p>
            <a:pPr>
              <a:buNone/>
            </a:pPr>
            <a:r>
              <a:rPr lang="en-US" sz="1600" dirty="0" smtClean="0"/>
              <a:t>1. Introduction</a:t>
            </a:r>
            <a:r>
              <a:rPr lang="en-US" sz="1600" dirty="0" smtClean="0"/>
              <a:t>: This is much too long. It appears to have been lifted straight out of your grant proposal.</a:t>
            </a:r>
          </a:p>
          <a:p>
            <a:pPr>
              <a:buNone/>
            </a:pPr>
            <a:r>
              <a:rPr lang="en-US" sz="1600" i="1" dirty="0" smtClean="0"/>
              <a:t>The </a:t>
            </a:r>
            <a:r>
              <a:rPr lang="en-US" sz="1600" i="1" dirty="0" smtClean="0"/>
              <a:t>introduction has been shortened to 400 words.</a:t>
            </a:r>
          </a:p>
          <a:p>
            <a:endParaRPr lang="en-US" sz="1600" dirty="0" smtClean="0"/>
          </a:p>
          <a:p>
            <a:pPr>
              <a:buNone/>
            </a:pPr>
            <a:r>
              <a:rPr lang="en-US" sz="1600" dirty="0" smtClean="0"/>
              <a:t>2. Methods, page 9: Please explain why you included these control variables.</a:t>
            </a:r>
          </a:p>
          <a:p>
            <a:pPr>
              <a:buNone/>
            </a:pPr>
            <a:r>
              <a:rPr lang="en-US" sz="1600" i="1" dirty="0" smtClean="0"/>
              <a:t>In </a:t>
            </a:r>
            <a:r>
              <a:rPr lang="en-US" sz="1600" i="1" dirty="0" smtClean="0"/>
              <a:t>light of this comment, the analyses are no longer adjusted for these control variables. As suggested, we conducted additional analysis to examine whether the original associations, and we found that our adjusted and unadjusted outcomes were not substantially different. See manuscript page 8 for this additional information.</a:t>
            </a:r>
          </a:p>
          <a:p>
            <a:endParaRPr lang="en-US" sz="1600" dirty="0" smtClean="0"/>
          </a:p>
          <a:p>
            <a:pPr>
              <a:buNone/>
            </a:pPr>
            <a:r>
              <a:rPr lang="en-US" sz="1600" dirty="0" smtClean="0"/>
              <a:t>3. Results, page 10: How did you calculate the response rate? </a:t>
            </a:r>
          </a:p>
          <a:p>
            <a:pPr>
              <a:buNone/>
            </a:pPr>
            <a:r>
              <a:rPr lang="en-US" sz="1600" i="1" dirty="0" smtClean="0"/>
              <a:t>The </a:t>
            </a:r>
            <a:r>
              <a:rPr lang="en-US" sz="1600" i="1" dirty="0" smtClean="0"/>
              <a:t>response rate was derived by multiplying the household response </a:t>
            </a:r>
            <a:r>
              <a:rPr lang="en-US" sz="1600" i="1" dirty="0" smtClean="0"/>
              <a:t>rate</a:t>
            </a:r>
            <a:r>
              <a:rPr lang="hr-HR" sz="1600" i="1" dirty="0" smtClean="0"/>
              <a:t> </a:t>
            </a:r>
            <a:r>
              <a:rPr lang="en-US" sz="1600" i="1" dirty="0" smtClean="0"/>
              <a:t>(</a:t>
            </a:r>
            <a:r>
              <a:rPr lang="en-US" sz="1600" i="1" dirty="0" smtClean="0"/>
              <a:t>89%) by the  person response rate (93%) and the sample frame response rate (99%). See manuscript page 9 for this explanation.</a:t>
            </a:r>
          </a:p>
          <a:p>
            <a:endParaRPr lang="en-US" sz="1600" dirty="0" smtClean="0"/>
          </a:p>
          <a:p>
            <a:pPr>
              <a:buNone/>
            </a:pPr>
            <a:r>
              <a:rPr lang="en-US" sz="1600" dirty="0" smtClean="0"/>
              <a:t>4. Confidence intervals for all measures of effect would improve the presentation of the results.</a:t>
            </a:r>
          </a:p>
          <a:p>
            <a:pPr>
              <a:buNone/>
            </a:pPr>
            <a:r>
              <a:rPr lang="en-US" sz="1600" i="1" dirty="0" smtClean="0"/>
              <a:t>We </a:t>
            </a:r>
            <a:r>
              <a:rPr lang="en-US" sz="1600" i="1" dirty="0" smtClean="0"/>
              <a:t>have provided either standard errors or confidence intervals for all reported effects in the text and the tables.</a:t>
            </a:r>
          </a:p>
          <a:p>
            <a:endParaRPr lang="hr-HR" sz="1600" dirty="0" smtClean="0"/>
          </a:p>
          <a:p>
            <a:pPr>
              <a:buNone/>
            </a:pPr>
            <a:r>
              <a:rPr lang="hr-HR" sz="1600" b="1" dirty="0" err="1" smtClean="0"/>
              <a:t>Comments</a:t>
            </a:r>
            <a:r>
              <a:rPr lang="hr-HR" sz="1600" b="1" dirty="0" smtClean="0"/>
              <a:t> </a:t>
            </a:r>
            <a:r>
              <a:rPr lang="hr-HR" sz="1600" b="1" dirty="0" err="1" smtClean="0"/>
              <a:t>of</a:t>
            </a:r>
            <a:r>
              <a:rPr lang="hr-HR" sz="1600" b="1" dirty="0" smtClean="0"/>
              <a:t> </a:t>
            </a:r>
            <a:r>
              <a:rPr lang="hr-HR" sz="1600" b="1" dirty="0" err="1" smtClean="0"/>
              <a:t>Reviewer</a:t>
            </a:r>
            <a:r>
              <a:rPr lang="hr-HR" sz="1600" b="1" dirty="0" smtClean="0"/>
              <a:t> 2</a:t>
            </a:r>
          </a:p>
          <a:p>
            <a:pPr>
              <a:buNone/>
            </a:pPr>
            <a:r>
              <a:rPr lang="hr-HR" sz="1600" dirty="0" smtClean="0"/>
              <a:t>…</a:t>
            </a:r>
            <a:endParaRPr lang="hr-HR"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Što je potrebno za dobru recenziju?</a:t>
            </a:r>
            <a:endParaRPr lang="hr-HR" dirty="0"/>
          </a:p>
        </p:txBody>
      </p:sp>
      <p:sp>
        <p:nvSpPr>
          <p:cNvPr id="3" name="Content Placeholder 2"/>
          <p:cNvSpPr>
            <a:spLocks noGrp="1"/>
          </p:cNvSpPr>
          <p:nvPr>
            <p:ph idx="1"/>
          </p:nvPr>
        </p:nvSpPr>
        <p:spPr>
          <a:xfrm>
            <a:off x="539552" y="2132856"/>
            <a:ext cx="7560840" cy="2764904"/>
          </a:xfrm>
        </p:spPr>
        <p:txBody>
          <a:bodyPr/>
          <a:lstStyle/>
          <a:p>
            <a:r>
              <a:rPr lang="hr-HR" dirty="0" smtClean="0"/>
              <a:t>Odgovornost</a:t>
            </a:r>
          </a:p>
          <a:p>
            <a:r>
              <a:rPr lang="hr-HR" dirty="0" smtClean="0"/>
              <a:t>Poznavanje literature</a:t>
            </a:r>
          </a:p>
          <a:p>
            <a:r>
              <a:rPr lang="hr-HR" dirty="0" smtClean="0"/>
              <a:t>Vrijeme</a:t>
            </a:r>
          </a:p>
          <a:p>
            <a:r>
              <a:rPr lang="hr-HR" dirty="0" smtClean="0"/>
              <a:t>Poznavanje časopisa za koji se ocjenjuje</a:t>
            </a:r>
            <a:endParaRPr lang="hr-H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Što se ocjenjuje u recenziji?</a:t>
            </a:r>
            <a:endParaRPr lang="hr-HR" dirty="0"/>
          </a:p>
        </p:txBody>
      </p:sp>
      <p:sp>
        <p:nvSpPr>
          <p:cNvPr id="3" name="Content Placeholder 2"/>
          <p:cNvSpPr>
            <a:spLocks noGrp="1"/>
          </p:cNvSpPr>
          <p:nvPr>
            <p:ph idx="1"/>
          </p:nvPr>
        </p:nvSpPr>
        <p:spPr/>
        <p:txBody>
          <a:bodyPr/>
          <a:lstStyle/>
          <a:p>
            <a:pPr>
              <a:buNone/>
            </a:pPr>
            <a:r>
              <a:rPr lang="hr-HR" dirty="0" smtClean="0"/>
              <a:t>Znanstvena novost i uvjerljivost</a:t>
            </a:r>
          </a:p>
          <a:p>
            <a:pPr>
              <a:buFontTx/>
              <a:buChar char="-"/>
            </a:pPr>
            <a:r>
              <a:rPr lang="hr-HR" sz="2400" dirty="0" smtClean="0"/>
              <a:t>o</a:t>
            </a:r>
            <a:r>
              <a:rPr lang="hr-HR" sz="2400" dirty="0" smtClean="0"/>
              <a:t>riginalnost (prethodna istraživanja, plagiranje - </a:t>
            </a:r>
            <a:r>
              <a:rPr lang="hr-HR" sz="2400" dirty="0" err="1" smtClean="0"/>
              <a:t>eTBLAST</a:t>
            </a:r>
            <a:r>
              <a:rPr lang="hr-HR" sz="2400" dirty="0" smtClean="0"/>
              <a:t>)</a:t>
            </a:r>
          </a:p>
          <a:p>
            <a:pPr>
              <a:buFontTx/>
              <a:buChar char="-"/>
            </a:pPr>
            <a:r>
              <a:rPr lang="hr-HR" sz="2400" dirty="0" smtClean="0"/>
              <a:t>p</a:t>
            </a:r>
            <a:r>
              <a:rPr lang="hr-HR" sz="2400" dirty="0" smtClean="0"/>
              <a:t>rimjerenost ustroja i metoda</a:t>
            </a:r>
          </a:p>
          <a:p>
            <a:pPr>
              <a:buFontTx/>
              <a:buChar char="-"/>
            </a:pPr>
            <a:r>
              <a:rPr lang="hr-HR" sz="2400" dirty="0" smtClean="0"/>
              <a:t>relevantnost, primjerenost časopisu</a:t>
            </a:r>
          </a:p>
          <a:p>
            <a:pPr>
              <a:buNone/>
            </a:pPr>
            <a:r>
              <a:rPr lang="hr-HR" dirty="0" smtClean="0"/>
              <a:t>Kvaliteta izvještaja</a:t>
            </a:r>
          </a:p>
          <a:p>
            <a:pPr>
              <a:buFontTx/>
              <a:buChar char="-"/>
            </a:pPr>
            <a:r>
              <a:rPr lang="hr-HR" sz="2400" dirty="0" smtClean="0"/>
              <a:t>razumljivost (forma, jezik, stil)</a:t>
            </a:r>
          </a:p>
          <a:p>
            <a:pPr>
              <a:buFontTx/>
              <a:buChar char="-"/>
            </a:pPr>
            <a:r>
              <a:rPr lang="hr-HR" sz="2400" dirty="0" smtClean="0"/>
              <a:t>svi elementi članka (od naslova do referencija)</a:t>
            </a:r>
          </a:p>
          <a:p>
            <a:pPr>
              <a:buFontTx/>
              <a:buChar char="-"/>
            </a:pPr>
            <a:r>
              <a:rPr lang="hr-HR" sz="2400" dirty="0" smtClean="0"/>
              <a:t>poštivanje smjernica za izvještavanje (EQUATOR </a:t>
            </a:r>
            <a:r>
              <a:rPr lang="hr-HR" sz="2400" dirty="0" err="1" smtClean="0"/>
              <a:t>Network</a:t>
            </a:r>
            <a:r>
              <a:rPr lang="hr-HR" sz="2400" dirty="0" smtClean="0"/>
              <a:t>)</a:t>
            </a:r>
          </a:p>
          <a:p>
            <a:pPr>
              <a:buNone/>
            </a:pPr>
            <a:endParaRPr lang="hr-H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Kako napisati recenziju?</a:t>
            </a:r>
            <a:endParaRPr lang="hr-HR" dirty="0"/>
          </a:p>
        </p:txBody>
      </p:sp>
      <p:sp>
        <p:nvSpPr>
          <p:cNvPr id="3" name="Content Placeholder 2"/>
          <p:cNvSpPr>
            <a:spLocks noGrp="1"/>
          </p:cNvSpPr>
          <p:nvPr>
            <p:ph idx="1"/>
          </p:nvPr>
        </p:nvSpPr>
        <p:spPr/>
        <p:txBody>
          <a:bodyPr>
            <a:normAutofit/>
          </a:bodyPr>
          <a:lstStyle/>
          <a:p>
            <a:r>
              <a:rPr lang="hr-HR" sz="2800" dirty="0" smtClean="0"/>
              <a:t>Napomene uredniku (kraće, može biti povjerljivo)</a:t>
            </a:r>
          </a:p>
          <a:p>
            <a:r>
              <a:rPr lang="hr-HR" sz="2800" dirty="0" smtClean="0"/>
              <a:t>Komentari autorima (opsežniji, podijeljeni u “Major” i “</a:t>
            </a:r>
            <a:r>
              <a:rPr lang="hr-HR" sz="2800" dirty="0" err="1" smtClean="0"/>
              <a:t>Minor</a:t>
            </a:r>
            <a:r>
              <a:rPr lang="hr-HR" sz="2800" dirty="0" smtClean="0"/>
              <a:t>”)</a:t>
            </a:r>
          </a:p>
          <a:p>
            <a:r>
              <a:rPr lang="hr-HR" sz="2800" dirty="0" smtClean="0"/>
              <a:t>Moguće preporuke:</a:t>
            </a:r>
          </a:p>
          <a:p>
            <a:pPr>
              <a:buNone/>
            </a:pPr>
            <a:r>
              <a:rPr lang="hr-HR" sz="2800" dirty="0" smtClean="0"/>
              <a:t>	- Prihvatiti bez izmjena (iznimno)</a:t>
            </a:r>
          </a:p>
          <a:p>
            <a:pPr>
              <a:buNone/>
            </a:pPr>
            <a:r>
              <a:rPr lang="hr-HR" sz="2800" dirty="0" smtClean="0"/>
              <a:t>	</a:t>
            </a:r>
            <a:r>
              <a:rPr lang="hr-HR" sz="2800" dirty="0" smtClean="0"/>
              <a:t>- Prihvatiti uz veće izmjene</a:t>
            </a:r>
          </a:p>
          <a:p>
            <a:pPr>
              <a:buNone/>
            </a:pPr>
            <a:r>
              <a:rPr lang="hr-HR" sz="2800" dirty="0" smtClean="0"/>
              <a:t>	</a:t>
            </a:r>
            <a:r>
              <a:rPr lang="hr-HR" sz="2800" dirty="0" smtClean="0"/>
              <a:t>- Prihvatiti uz manje izmjene</a:t>
            </a:r>
          </a:p>
          <a:p>
            <a:pPr>
              <a:buNone/>
            </a:pPr>
            <a:r>
              <a:rPr lang="hr-HR" sz="2800" dirty="0" smtClean="0"/>
              <a:t>	</a:t>
            </a:r>
            <a:r>
              <a:rPr lang="hr-HR" sz="2800" dirty="0" smtClean="0"/>
              <a:t>- Odbiti</a:t>
            </a:r>
          </a:p>
          <a:p>
            <a:pPr>
              <a:buFontTx/>
              <a:buChar char="-"/>
            </a:pPr>
            <a:endParaRPr lang="hr-HR" sz="2800" dirty="0" smtClean="0"/>
          </a:p>
        </p:txBody>
      </p:sp>
    </p:spTree>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561</Words>
  <Application>Microsoft Office PowerPoint</Application>
  <PresentationFormat>On-screen Show (4:3)</PresentationFormat>
  <Paragraphs>66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tema</vt:lpstr>
      <vt:lpstr>Recenzija znanstvenog rada</vt:lpstr>
      <vt:lpstr>Peer Review Survey (2009.) </vt:lpstr>
      <vt:lpstr>Kako odgovoriti na recenziju?</vt:lpstr>
      <vt:lpstr>Slide 4</vt:lpstr>
      <vt:lpstr>Slide 5</vt:lpstr>
      <vt:lpstr>Što je potrebno za dobru recenziju?</vt:lpstr>
      <vt:lpstr>Što se ocjenjuje u recenziji?</vt:lpstr>
      <vt:lpstr>Kako napisati recenziju?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Znanstvena informacija</dc:title>
  <dc:creator>Dario Sambunjak</dc:creator>
  <cp:lastModifiedBy>dario.sambunjak</cp:lastModifiedBy>
  <cp:revision>21</cp:revision>
  <dcterms:created xsi:type="dcterms:W3CDTF">2011-05-13T09:58:07Z</dcterms:created>
  <dcterms:modified xsi:type="dcterms:W3CDTF">2011-05-13T13:05:30Z</dcterms:modified>
</cp:coreProperties>
</file>